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8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51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3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7676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052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862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5099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9714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55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622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519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43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841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0302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24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6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2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44285-4D14-4201-8069-E83747B17C19}" type="datetimeFigureOut">
              <a:rPr lang="nl-NL" smtClean="0"/>
              <a:t>22-8-2022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3C7E7E-98E6-4AE8-802D-6A47003492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Y4CbUM_kcf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B7D3D8-AD75-0EF9-5055-FD97EE7E57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Voorkomen van ongevallen en EHBO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C66F4E-2D10-9AC4-C79C-0A16A806B5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Hoofdstuk 10: Het hart, de bloedsomloop en reanimatie </a:t>
            </a:r>
          </a:p>
        </p:txBody>
      </p:sp>
    </p:spTree>
    <p:extLst>
      <p:ext uri="{BB962C8B-B14F-4D97-AF65-F5344CB8AC3E}">
        <p14:creationId xmlns:p14="http://schemas.microsoft.com/office/powerpoint/2010/main" val="370054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1FA60-6CEA-8D45-37F9-A9BA0D52F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112 bellen?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A38855-8998-38A4-1C50-87CBFC581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Als de pijn erger is dan de persoon gewend is. 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Als de pijn in rust langer dan 5 minuten aanhoudt. 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Als de pijn in rust niet vermindert of niet verminderd na inname medicatie. 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Als de pijn voelt als een strakke band om de borst die gepaard gaat met misselijkheid en zweten. 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Als je twijfelt, altijd bellen!</a:t>
            </a:r>
          </a:p>
          <a:p>
            <a:endParaRPr lang="nl-NL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nl-NL" dirty="0"/>
          </a:p>
        </p:txBody>
      </p:sp>
      <p:pic>
        <p:nvPicPr>
          <p:cNvPr id="5122" name="Picture 2" descr="Hartinfarct snel uitsluiten voorkomt onnodige gang naar ziekenhuis -  Onderzoek Radboudumc naar doelmatiger en goedkoper maken van hartzorg -  Radboudumc">
            <a:extLst>
              <a:ext uri="{FF2B5EF4-FFF2-40B4-BE49-F238E27FC236}">
                <a16:creationId xmlns:a16="http://schemas.microsoft.com/office/drawing/2014/main" id="{0D53E5AC-293C-9F19-D44A-12E97E84B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9163" y="452847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029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B4C1AA-A928-514B-2E98-ABAD0D2D5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Hartinfarct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CE4424-96A7-0464-F3AC-9370FB57E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de volksmond hartaanval genoemd</a:t>
            </a:r>
          </a:p>
          <a:p>
            <a:r>
              <a:rPr lang="nl-NL" dirty="0"/>
              <a:t>Oorzaak slagaderverkalking in de kransslagaders van deeltjes zoals cholesterol, ontstekingscellen en/of vetdeeltjes</a:t>
            </a:r>
          </a:p>
          <a:p>
            <a:r>
              <a:rPr lang="nl-NL" dirty="0"/>
              <a:t>De slagader wordt afgesloten en er kan geen zuurstof naar deel van het hart</a:t>
            </a:r>
          </a:p>
          <a:p>
            <a:r>
              <a:rPr lang="nl-NL" dirty="0"/>
              <a:t>Bij een heftige vernauwing ervaart het slachtoffer klachten </a:t>
            </a:r>
          </a:p>
        </p:txBody>
      </p:sp>
    </p:spTree>
    <p:extLst>
      <p:ext uri="{BB962C8B-B14F-4D97-AF65-F5344CB8AC3E}">
        <p14:creationId xmlns:p14="http://schemas.microsoft.com/office/powerpoint/2010/main" val="159211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52F7DB-426C-CD03-81C3-1A9FC8BB1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Symptomen </a:t>
            </a:r>
            <a:r>
              <a:rPr lang="nl-NL" dirty="0" err="1"/>
              <a:t>hartinfact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ADB964-F58D-66A0-58DE-382CCB9F8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Let op: Vrouwen hebben vaker vage klachten en toch een flink hartinfarct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Drukkend gevoel op de borst of pijn in de borst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Angst of een gevoel dat er iets ernstigs is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Moeilijker ademhalen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Zweten, vochtige huid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Misselijkheid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Overgeven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Minder kleur in het gezicht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Pijn of minder gevoel in de linkerarm</a:t>
            </a:r>
          </a:p>
          <a:p>
            <a:endParaRPr lang="nl-NL" dirty="0"/>
          </a:p>
        </p:txBody>
      </p:sp>
      <p:pic>
        <p:nvPicPr>
          <p:cNvPr id="6146" name="Picture 2" descr="Symptomen van een hartinfarct bij vrouwen | Gezondheidsnet">
            <a:extLst>
              <a:ext uri="{FF2B5EF4-FFF2-40B4-BE49-F238E27FC236}">
                <a16:creationId xmlns:a16="http://schemas.microsoft.com/office/drawing/2014/main" id="{83A28D3A-3391-CCDA-E6A7-D25883782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88" y="3429000"/>
            <a:ext cx="5514012" cy="3090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41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4B6A7-7702-5B88-0562-BEE6C71C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hartinfarct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B2DE22-85DB-80B1-9083-93ECA5FEC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Bel 112</a:t>
            </a:r>
          </a:p>
          <a:p>
            <a:r>
              <a:rPr lang="nl-NL" dirty="0"/>
              <a:t>Laat de persoon niet alleen!</a:t>
            </a:r>
          </a:p>
          <a:p>
            <a:r>
              <a:rPr lang="nl-NL" dirty="0"/>
              <a:t>Laat een AED komen, ook als de persoon bij bewustzijn is</a:t>
            </a:r>
          </a:p>
          <a:p>
            <a:r>
              <a:rPr lang="nl-NL" dirty="0"/>
              <a:t>Houd ABCDE in de gaten</a:t>
            </a:r>
          </a:p>
          <a:p>
            <a:r>
              <a:rPr lang="nl-NL" dirty="0"/>
              <a:t>Start reanimatie met AED zo nodig </a:t>
            </a:r>
          </a:p>
        </p:txBody>
      </p:sp>
      <p:pic>
        <p:nvPicPr>
          <p:cNvPr id="7170" name="Picture 2" descr="EDUMEDIQ, de specialist in spoedeisendehulp opleidingen binnen de  eerste-lijn">
            <a:extLst>
              <a:ext uri="{FF2B5EF4-FFF2-40B4-BE49-F238E27FC236}">
                <a16:creationId xmlns:a16="http://schemas.microsoft.com/office/drawing/2014/main" id="{CD901D46-98F0-3EC6-BB95-9EE686E8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019" y="650875"/>
            <a:ext cx="2664147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elta Healthcare Consulting Hoe belangrijk is kennis van reanimatie? -  Delta Healthcare Consulting">
            <a:extLst>
              <a:ext uri="{FF2B5EF4-FFF2-40B4-BE49-F238E27FC236}">
                <a16:creationId xmlns:a16="http://schemas.microsoft.com/office/drawing/2014/main" id="{F2C8959F-D653-79FA-A22A-16B4AA5EC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026" y="3755362"/>
            <a:ext cx="4265646" cy="27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23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99CA75-501C-A1B9-2093-753F2B7A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Reanimatie en AED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42511A-B553-A992-721E-95E74EB22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Reanimatie en defibrillatie van een volwassene – YouTube</a:t>
            </a:r>
            <a:r>
              <a:rPr lang="nl-NL" dirty="0"/>
              <a:t> </a:t>
            </a:r>
          </a:p>
        </p:txBody>
      </p:sp>
      <p:pic>
        <p:nvPicPr>
          <p:cNvPr id="8196" name="Picture 4" descr="Hoe werkt een AED ?">
            <a:extLst>
              <a:ext uri="{FF2B5EF4-FFF2-40B4-BE49-F238E27FC236}">
                <a16:creationId xmlns:a16="http://schemas.microsoft.com/office/drawing/2014/main" id="{5D53B72F-5886-8D69-5319-7CE7312A2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24150"/>
            <a:ext cx="5715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46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C06351-C7B6-78E9-258D-2DF52CBA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3AA593-A3C9-8430-A732-5D8800455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41500"/>
            <a:ext cx="8596668" cy="3880773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Zie bijlage les 9: Post-it wand </a:t>
            </a:r>
          </a:p>
          <a:p>
            <a:r>
              <a:rPr lang="nl-NL" dirty="0"/>
              <a:t>Planning theoretisch examen </a:t>
            </a:r>
          </a:p>
          <a:p>
            <a:r>
              <a:rPr lang="nl-NL" dirty="0"/>
              <a:t>Voorbereiding vragenuurtje </a:t>
            </a:r>
          </a:p>
          <a:p>
            <a:endParaRPr lang="nl-NL" dirty="0"/>
          </a:p>
        </p:txBody>
      </p:sp>
      <p:pic>
        <p:nvPicPr>
          <p:cNvPr id="9222" name="Picture 6" descr="15,330 Post-it Foto's, Afbeeldingen en Stock Fotografie - 123RF">
            <a:extLst>
              <a:ext uri="{FF2B5EF4-FFF2-40B4-BE49-F238E27FC236}">
                <a16:creationId xmlns:a16="http://schemas.microsoft.com/office/drawing/2014/main" id="{D4DCC8E1-4095-0F14-B82C-206E5FA4F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3799036"/>
            <a:ext cx="3962400" cy="263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48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5F205-8347-0D65-AF5D-515AEF36B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80C70D-B3E6-C615-1290-D01BE3E00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Hele werkboek af </a:t>
            </a:r>
          </a:p>
          <a:p>
            <a:r>
              <a:rPr lang="nl-NL" dirty="0"/>
              <a:t>Voorbereiding vragenuurtje </a:t>
            </a:r>
          </a:p>
          <a:p>
            <a:r>
              <a:rPr lang="nl-NL" dirty="0"/>
              <a:t>Volgende week: </a:t>
            </a:r>
          </a:p>
          <a:p>
            <a:pPr lvl="1"/>
            <a:r>
              <a:rPr lang="nl-NL" dirty="0"/>
              <a:t>Vragenuurtje</a:t>
            </a:r>
          </a:p>
          <a:p>
            <a:pPr lvl="1"/>
            <a:r>
              <a:rPr lang="nl-NL" dirty="0"/>
              <a:t>Hele werkboek aftekenen</a:t>
            </a:r>
          </a:p>
          <a:p>
            <a:pPr lvl="1"/>
            <a:r>
              <a:rPr lang="nl-NL" dirty="0"/>
              <a:t>9-12 Theoretisch examen </a:t>
            </a:r>
          </a:p>
          <a:p>
            <a:endParaRPr lang="nl-NL" dirty="0"/>
          </a:p>
        </p:txBody>
      </p:sp>
      <p:pic>
        <p:nvPicPr>
          <p:cNvPr id="4" name="Picture 2" descr="Tips voor je examen">
            <a:extLst>
              <a:ext uri="{FF2B5EF4-FFF2-40B4-BE49-F238E27FC236}">
                <a16:creationId xmlns:a16="http://schemas.microsoft.com/office/drawing/2014/main" id="{7A392CDA-AA40-9085-1DDE-6676C66AE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958" y="3659433"/>
            <a:ext cx="3386138" cy="25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7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13D24-CE56-7CB6-47AD-BD477711F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 vandaag?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0B4F7D-4766-BA15-178E-AFE181E76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weten we nog? </a:t>
            </a:r>
          </a:p>
          <a:p>
            <a:r>
              <a:rPr lang="nl-NL" dirty="0"/>
              <a:t>Bonusvraag</a:t>
            </a:r>
          </a:p>
          <a:p>
            <a:r>
              <a:rPr lang="nl-NL" dirty="0"/>
              <a:t>Leerdoelen</a:t>
            </a:r>
          </a:p>
          <a:p>
            <a:r>
              <a:rPr lang="nl-NL" dirty="0"/>
              <a:t>Uitleg hoofdstuk 8 Vergiftigingen </a:t>
            </a:r>
          </a:p>
          <a:p>
            <a:r>
              <a:rPr lang="nl-NL" dirty="0"/>
              <a:t>Opdracht</a:t>
            </a:r>
          </a:p>
          <a:p>
            <a:r>
              <a:rPr lang="nl-NL" dirty="0"/>
              <a:t>Om te onthouden en vragen </a:t>
            </a:r>
          </a:p>
          <a:p>
            <a:r>
              <a:rPr lang="nl-NL" dirty="0"/>
              <a:t>Oefenen met vaardigheden volgens planning</a:t>
            </a:r>
          </a:p>
          <a:p>
            <a:r>
              <a:rPr lang="nl-NL" dirty="0"/>
              <a:t>Oefenen met scenario’s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834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E55CCB-B26D-EFE3-0621-6F29F1DBD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weten we nog?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480242-1B46-4044-0CD0-0CA7E91D9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Pak het a4 met de post-its</a:t>
            </a:r>
          </a:p>
          <a:p>
            <a:r>
              <a:rPr lang="nl-NL" dirty="0"/>
              <a:t>Schrijf op de post-its wat je nog weet van de vorige les, overleg ook met je groepsgenoten </a:t>
            </a:r>
          </a:p>
        </p:txBody>
      </p:sp>
      <p:pic>
        <p:nvPicPr>
          <p:cNvPr id="1026" name="Picture 2" descr="Free Post It Vector - (587 Gratis downloads)">
            <a:extLst>
              <a:ext uri="{FF2B5EF4-FFF2-40B4-BE49-F238E27FC236}">
                <a16:creationId xmlns:a16="http://schemas.microsoft.com/office/drawing/2014/main" id="{A2FAB007-9321-DFEB-180B-7CC6E140F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875" y="3845239"/>
            <a:ext cx="3438566" cy="24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41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78AB8-7E09-FE4C-28FF-560E43AD8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Bonusvraag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F43E0-93B4-CD14-73C5-A1719CF1B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>
                <a:solidFill>
                  <a:srgbClr val="0070C0"/>
                </a:solidFill>
              </a:rPr>
              <a:t>Je ben alleen thuis. Voor je huis zie je een auto-ongeluk gebeuren. Een rode auto rijdt door rood en knalt in de zijkant van de zwarte auto. </a:t>
            </a:r>
          </a:p>
          <a:p>
            <a:br>
              <a:rPr lang="nl-NL" dirty="0">
                <a:solidFill>
                  <a:srgbClr val="0070C0"/>
                </a:solidFill>
              </a:rPr>
            </a:br>
            <a:r>
              <a:rPr lang="nl-NL" dirty="0">
                <a:solidFill>
                  <a:srgbClr val="0070C0"/>
                </a:solidFill>
              </a:rPr>
              <a:t>De rode auto: 2 jongens van ongeveer 19 jaar, Bram en Tom. Tom is bewusteloos en heeft nauwelijks ademhaling. Bram is bewusteloos, heeft geen ademhaling en geen hartslag. 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r>
              <a:rPr lang="nl-NL" dirty="0">
                <a:solidFill>
                  <a:srgbClr val="0070C0"/>
                </a:solidFill>
              </a:rPr>
              <a:t>Zwarte auto: Gezin vader Gerco en vader Sem met een peuter in stoeltje en een baby in stoeltje. </a:t>
            </a:r>
          </a:p>
          <a:p>
            <a:r>
              <a:rPr lang="nl-NL" dirty="0">
                <a:solidFill>
                  <a:srgbClr val="0070C0"/>
                </a:solidFill>
              </a:rPr>
              <a:t>Gerco is buiten bewustzijn en heeft geen ademhaling. </a:t>
            </a:r>
          </a:p>
          <a:p>
            <a:r>
              <a:rPr lang="nl-NL" dirty="0">
                <a:solidFill>
                  <a:srgbClr val="0070C0"/>
                </a:solidFill>
              </a:rPr>
              <a:t>Sem is bij bewustzijn, verward, paniek en heeft een grote hoofdwond.</a:t>
            </a:r>
          </a:p>
          <a:p>
            <a:r>
              <a:rPr lang="nl-NL" dirty="0">
                <a:solidFill>
                  <a:srgbClr val="0070C0"/>
                </a:solidFill>
              </a:rPr>
              <a:t>Baby lijkt ongedeerd, maar huilt hard. </a:t>
            </a:r>
          </a:p>
          <a:p>
            <a:r>
              <a:rPr lang="nl-NL" dirty="0">
                <a:solidFill>
                  <a:srgbClr val="0070C0"/>
                </a:solidFill>
              </a:rPr>
              <a:t>Peuter in stoeltje heeft de arm in rare stand en huilt hard. </a:t>
            </a:r>
          </a:p>
          <a:p>
            <a:endParaRPr lang="nl-NL" dirty="0">
              <a:solidFill>
                <a:srgbClr val="0070C0"/>
              </a:solidFill>
            </a:endParaRPr>
          </a:p>
          <a:p>
            <a:r>
              <a:rPr lang="nl-NL" dirty="0">
                <a:solidFill>
                  <a:srgbClr val="0070C0"/>
                </a:solidFill>
              </a:rPr>
              <a:t>Wat doe je?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120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4C378-1AF3-8E9E-F33F-DB8AFA988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Bonus vraag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05CB19-9CFF-9A1C-91E7-6E532411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52601"/>
            <a:ext cx="8596668" cy="4288762"/>
          </a:xfrm>
        </p:spPr>
        <p:txBody>
          <a:bodyPr/>
          <a:lstStyle/>
          <a:p>
            <a:r>
              <a:rPr lang="nl-NL" dirty="0"/>
              <a:t>Bel 112 en geef aan dat het om meerdere ernstig gewonde slachtoffers gaat en je alleen bent. </a:t>
            </a:r>
          </a:p>
          <a:p>
            <a:r>
              <a:rPr lang="nl-NL" dirty="0"/>
              <a:t>Bel terwijl je met 112 belt aan bij je buren. Hopelijk vind je extra hulp.</a:t>
            </a:r>
          </a:p>
          <a:p>
            <a:r>
              <a:rPr lang="nl-NL" dirty="0"/>
              <a:t>Bepaal wie spoed is:</a:t>
            </a:r>
          </a:p>
          <a:p>
            <a:pPr lvl="1"/>
            <a:r>
              <a:rPr lang="nl-NL" dirty="0"/>
              <a:t>De jongens Bram en Tom moeten beide waarschijnlijk gereanimeerd worden.</a:t>
            </a:r>
          </a:p>
          <a:p>
            <a:pPr lvl="1"/>
            <a:r>
              <a:rPr lang="nl-NL" dirty="0"/>
              <a:t>Gerco moet waarschijnlijk gereanimeerd worden</a:t>
            </a:r>
          </a:p>
          <a:p>
            <a:pPr lvl="1"/>
            <a:r>
              <a:rPr lang="nl-NL" dirty="0"/>
              <a:t>Sem vormt hoog risico met grote hoofdwond</a:t>
            </a:r>
          </a:p>
          <a:p>
            <a:pPr lvl="1"/>
            <a:r>
              <a:rPr lang="nl-NL" dirty="0"/>
              <a:t>Peuter en baby hebben waarschijnlijk niets ernstigs, maar moeten wel in de gaten gehouden worden. </a:t>
            </a:r>
          </a:p>
          <a:p>
            <a:r>
              <a:rPr lang="nl-NL" dirty="0"/>
              <a:t>Maak de moeilijke keuze wie help je? </a:t>
            </a:r>
          </a:p>
          <a:p>
            <a:r>
              <a:rPr lang="nl-NL" dirty="0"/>
              <a:t>Zodra je extra hulp hebt stuur je deze aan. Geef eventueel snelle reanimatie uitleg. </a:t>
            </a:r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5354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4CCEA-4E2E-4B8B-E0F5-972D4F8A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2D1CC7-5721-B666-B37C-630494297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Je kan de effecten van inspanning op het hart, de ademhaling en bloedsomloop uitleggen 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kan uitleggen wat angina pectoris is en hoe je het kan herkennen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kan uitleggen wat een hartinfarct is en hoe je het kan herkennen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Je kan reanimeren</a:t>
            </a:r>
          </a:p>
          <a:p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Je kan een AED gebruiken</a:t>
            </a:r>
          </a:p>
          <a:p>
            <a:endParaRPr lang="nl-NL" dirty="0"/>
          </a:p>
        </p:txBody>
      </p:sp>
      <p:pic>
        <p:nvPicPr>
          <p:cNvPr id="1026" name="Picture 2" descr="De 5 grootste misverstanden over reanimatie | Hartstichting">
            <a:extLst>
              <a:ext uri="{FF2B5EF4-FFF2-40B4-BE49-F238E27FC236}">
                <a16:creationId xmlns:a16="http://schemas.microsoft.com/office/drawing/2014/main" id="{F56C3926-8E82-793E-A309-698650070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4" y="4000500"/>
            <a:ext cx="4371975" cy="244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09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B39C68-1282-5F42-9912-F665BB428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Effecten van inspanning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527505-CC0F-160B-5DDD-B42423DAE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Je spant je in tijdens dagelijkse bezigheden, sporten of door emoties</a:t>
            </a:r>
          </a:p>
          <a:p>
            <a:r>
              <a:rPr lang="nl-NL" dirty="0"/>
              <a:t>De manier waarop je werkt verandert tijdens inspanning </a:t>
            </a:r>
          </a:p>
          <a:p>
            <a:pPr lvl="1"/>
            <a:r>
              <a:rPr lang="nl-NL" dirty="0"/>
              <a:t>Hartslag: gaat omhoog </a:t>
            </a:r>
            <a:r>
              <a:rPr lang="nl-NL" dirty="0">
                <a:sym typeface="Wingdings" panose="05000000000000000000" pitchFamily="2" charset="2"/>
              </a:rPr>
              <a:t> het hart kan sneller en dus meer bloed rondpompen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Hoeveelheid bloed: Het hart pompt in rust 4/5 liter per minuut het lichaam rond. Tijdens inspanning kan verhoogt dit naar 20 tot 40 liter per minuut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Bloedverdeling: Het lichaam pompt meer bloed naar de spieren en minder bloed naar de rest van het lichaam</a:t>
            </a:r>
          </a:p>
          <a:p>
            <a:pPr lvl="1"/>
            <a:r>
              <a:rPr lang="nl-NL" dirty="0">
                <a:sym typeface="Wingdings" panose="05000000000000000000" pitchFamily="2" charset="2"/>
              </a:rPr>
              <a:t>Ademhaling: De ademhaling gaat omhoog van 6-8 keer per minuut naar 40-60 keer per minuut, zodat de cellen voldoende zuurstof hebben om energie te maken</a:t>
            </a:r>
            <a:endParaRPr lang="nl-NL" dirty="0"/>
          </a:p>
          <a:p>
            <a:r>
              <a:rPr lang="nl-NL" dirty="0"/>
              <a:t>Je hart is een spier. Regelmatige inspanning traint je hartspier en geeft veel minder risico op hart- en vaatziekten. </a:t>
            </a:r>
          </a:p>
        </p:txBody>
      </p:sp>
      <p:pic>
        <p:nvPicPr>
          <p:cNvPr id="2050" name="Picture 2" descr="Inspanning beperkt risico op borstkanker | medischcontact">
            <a:extLst>
              <a:ext uri="{FF2B5EF4-FFF2-40B4-BE49-F238E27FC236}">
                <a16:creationId xmlns:a16="http://schemas.microsoft.com/office/drawing/2014/main" id="{E665A4B0-5C0C-1386-A0EB-AB894141A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050" y="4781550"/>
            <a:ext cx="23812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é fietsenwinkel van Brabant | Vught en Udenhout | De Tweewieler Fietsen">
            <a:extLst>
              <a:ext uri="{FF2B5EF4-FFF2-40B4-BE49-F238E27FC236}">
                <a16:creationId xmlns:a16="http://schemas.microsoft.com/office/drawing/2014/main" id="{1AAA4A97-191E-4E12-4D0B-8EC921342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2405064"/>
            <a:ext cx="2388956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 hond uitlaten tijdens de corona lockdown | Pawshake Blog">
            <a:extLst>
              <a:ext uri="{FF2B5EF4-FFF2-40B4-BE49-F238E27FC236}">
                <a16:creationId xmlns:a16="http://schemas.microsoft.com/office/drawing/2014/main" id="{D059E9D3-5CA7-A64D-430F-8091C43BE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07987"/>
            <a:ext cx="2400300" cy="156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6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2BFCBC-CF7B-C34F-6208-A0A439E0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Angina pectoris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0F8297-A3C1-C333-AE1A-CD377CB0F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Pijn op de borst vaak veroorzaakt door een vernauwing in de kransslagaders </a:t>
            </a:r>
          </a:p>
          <a:p>
            <a:r>
              <a:rPr lang="nl-NL" dirty="0"/>
              <a:t>Symptomen:</a:t>
            </a:r>
          </a:p>
          <a:p>
            <a:pPr lvl="1"/>
            <a:r>
              <a:rPr lang="nl-NL" dirty="0"/>
              <a:t>Pijn op de borst kan met uitstraling naar armen en hals/kaak</a:t>
            </a:r>
          </a:p>
          <a:p>
            <a:pPr lvl="1"/>
            <a:r>
              <a:rPr lang="nl-NL" dirty="0"/>
              <a:t>Soms zweten</a:t>
            </a:r>
          </a:p>
          <a:p>
            <a:pPr lvl="1"/>
            <a:r>
              <a:rPr lang="nl-NL" dirty="0"/>
              <a:t>Soms misselijk </a:t>
            </a:r>
          </a:p>
          <a:p>
            <a:pPr lvl="1"/>
            <a:r>
              <a:rPr lang="nl-NL" dirty="0"/>
              <a:t>Vermoeidheid </a:t>
            </a:r>
          </a:p>
          <a:p>
            <a:pPr lvl="1"/>
            <a:r>
              <a:rPr lang="nl-NL" dirty="0"/>
              <a:t>Klachten tijdens inspanning en nemen vaak af in rust of met speciale spray </a:t>
            </a:r>
          </a:p>
          <a:p>
            <a:pPr marL="457200" lvl="1" indent="0">
              <a:buNone/>
            </a:pPr>
            <a:r>
              <a:rPr lang="nl-NL" dirty="0"/>
              <a:t>    onder de tong</a:t>
            </a:r>
          </a:p>
          <a:p>
            <a:r>
              <a:rPr lang="nl-NL" dirty="0"/>
              <a:t>Niet direct dodelijk, maar personen zitten wel in een hoog risicogroep. </a:t>
            </a:r>
          </a:p>
          <a:p>
            <a:pPr marL="0" indent="0">
              <a:buNone/>
            </a:pPr>
            <a:r>
              <a:rPr lang="nl-NL" dirty="0"/>
              <a:t>     Geef daarom advies huisarts. </a:t>
            </a:r>
          </a:p>
        </p:txBody>
      </p:sp>
      <p:pic>
        <p:nvPicPr>
          <p:cNvPr id="3074" name="Picture 2" descr="Angina pectoris - Wikipedia">
            <a:extLst>
              <a:ext uri="{FF2B5EF4-FFF2-40B4-BE49-F238E27FC236}">
                <a16:creationId xmlns:a16="http://schemas.microsoft.com/office/drawing/2014/main" id="{21FDAF91-D543-EEF9-3B50-60E6ED2B8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711973"/>
            <a:ext cx="2562225" cy="266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ngina Pectoris">
            <a:extLst>
              <a:ext uri="{FF2B5EF4-FFF2-40B4-BE49-F238E27FC236}">
                <a16:creationId xmlns:a16="http://schemas.microsoft.com/office/drawing/2014/main" id="{70B35A9A-5A75-FBA2-EB54-587A78A51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042" y="4081342"/>
            <a:ext cx="2804185" cy="206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9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65036-6D1E-0F54-E407-C92CA745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Prinzmenatal</a:t>
            </a:r>
            <a:r>
              <a:rPr lang="nl-NL" dirty="0"/>
              <a:t> angina pectoris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4FA727-EE2D-EF93-B669-E69944A5A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Lijkt op de gewone angina pectoris, maar er zijn verschillen:</a:t>
            </a:r>
            <a:endParaRPr lang="nl-NL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De pijn treedt vooral op in rust en tijdens de slaap en niet bij inspanning of emotie. </a:t>
            </a:r>
          </a:p>
          <a:p>
            <a:pPr lvl="1"/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De kransslagaders zien er bij een echo en er zijn geen vernauwingen zichtbaar. </a:t>
            </a:r>
          </a:p>
          <a:p>
            <a:pPr lvl="1"/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Er zijn geen stolsels aanwezig</a:t>
            </a:r>
          </a:p>
          <a:p>
            <a:pPr lvl="1"/>
            <a:r>
              <a:rPr lang="nl-NL" dirty="0">
                <a:latin typeface="Arial" panose="020B0604020202020204" pitchFamily="34" charset="0"/>
              </a:rPr>
              <a:t>Vaker bij vrouwen</a:t>
            </a:r>
            <a:endParaRPr lang="nl-NL" dirty="0"/>
          </a:p>
          <a:p>
            <a:endParaRPr lang="nl-NL" dirty="0"/>
          </a:p>
        </p:txBody>
      </p:sp>
      <p:pic>
        <p:nvPicPr>
          <p:cNvPr id="4098" name="Picture 2" descr="9 oorzaken van pijn op de borst | Gezondheidsnet">
            <a:extLst>
              <a:ext uri="{FF2B5EF4-FFF2-40B4-BE49-F238E27FC236}">
                <a16:creationId xmlns:a16="http://schemas.microsoft.com/office/drawing/2014/main" id="{6F5FB982-2CB1-68BE-8986-D0BF984EC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99" y="4089945"/>
            <a:ext cx="3895725" cy="218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0865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858</Words>
  <Application>Microsoft Office PowerPoint</Application>
  <PresentationFormat>Breedbeeld</PresentationFormat>
  <Paragraphs>107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Voorkomen van ongevallen en EHBO</vt:lpstr>
      <vt:lpstr>Wat gaan we doen vandaag? </vt:lpstr>
      <vt:lpstr>Wat weten we nog? </vt:lpstr>
      <vt:lpstr>Bonusvraag </vt:lpstr>
      <vt:lpstr>Bonus vraag </vt:lpstr>
      <vt:lpstr>Leerdoelen </vt:lpstr>
      <vt:lpstr>Effecten van inspanning </vt:lpstr>
      <vt:lpstr>Angina pectoris</vt:lpstr>
      <vt:lpstr>Prinzmenatal angina pectoris </vt:lpstr>
      <vt:lpstr>Wanneer 112 bellen? </vt:lpstr>
      <vt:lpstr>Hartinfarct </vt:lpstr>
      <vt:lpstr>Symptomen hartinfact</vt:lpstr>
      <vt:lpstr>Behandeling hartinfarct </vt:lpstr>
      <vt:lpstr>Reanimatie en AED </vt:lpstr>
      <vt:lpstr>Opdracht </vt:lpstr>
      <vt:lpstr>Huiswerk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Voorkomen van ongevallen en EHBO</dc:title>
  <dc:creator>Marloes Kemna</dc:creator>
  <cp:lastModifiedBy>Marloes Kemna</cp:lastModifiedBy>
  <cp:revision>6</cp:revision>
  <dcterms:created xsi:type="dcterms:W3CDTF">2022-08-22T06:51:13Z</dcterms:created>
  <dcterms:modified xsi:type="dcterms:W3CDTF">2022-08-22T11:08:07Z</dcterms:modified>
</cp:coreProperties>
</file>